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78" r:id="rId8"/>
    <p:sldId id="294" r:id="rId9"/>
    <p:sldId id="261" r:id="rId10"/>
    <p:sldId id="262" r:id="rId11"/>
    <p:sldId id="263" r:id="rId12"/>
    <p:sldId id="264" r:id="rId13"/>
    <p:sldId id="285" r:id="rId14"/>
    <p:sldId id="265" r:id="rId15"/>
    <p:sldId id="279" r:id="rId16"/>
    <p:sldId id="305" r:id="rId17"/>
    <p:sldId id="306" r:id="rId18"/>
    <p:sldId id="267" r:id="rId19"/>
    <p:sldId id="287" r:id="rId20"/>
    <p:sldId id="288" r:id="rId21"/>
    <p:sldId id="307" r:id="rId22"/>
    <p:sldId id="268" r:id="rId23"/>
    <p:sldId id="269" r:id="rId24"/>
    <p:sldId id="290" r:id="rId25"/>
    <p:sldId id="270" r:id="rId26"/>
    <p:sldId id="291" r:id="rId27"/>
    <p:sldId id="302" r:id="rId28"/>
    <p:sldId id="271" r:id="rId29"/>
    <p:sldId id="272" r:id="rId30"/>
    <p:sldId id="273" r:id="rId31"/>
    <p:sldId id="295" r:id="rId32"/>
    <p:sldId id="303" r:id="rId33"/>
    <p:sldId id="304" r:id="rId34"/>
    <p:sldId id="297" r:id="rId35"/>
    <p:sldId id="274" r:id="rId36"/>
    <p:sldId id="299" r:id="rId37"/>
    <p:sldId id="275" r:id="rId38"/>
    <p:sldId id="300" r:id="rId39"/>
    <p:sldId id="276" r:id="rId40"/>
    <p:sldId id="30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643966" cy="1428736"/>
          </a:xfrm>
        </p:spPr>
        <p:txBody>
          <a:bodyPr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b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Министерство образования РМ</a:t>
            </a:r>
            <a:br>
              <a:rPr lang="ru-RU" altLang="ru-RU" sz="3200" b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altLang="ru-RU" sz="32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altLang="ru-RU" sz="32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altLang="ru-RU" sz="32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      </a:t>
            </a:r>
            <a:r>
              <a:rPr lang="ru-RU" altLang="ru-RU" sz="3200" b="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altLang="ru-RU" sz="4000" b="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Портфолио</a:t>
            </a:r>
            <a:r>
              <a:rPr lang="ru-RU" altLang="ru-RU" sz="6600" dirty="0" smtClean="0">
                <a:solidFill>
                  <a:srgbClr val="CC0000"/>
                </a:solidFill>
                <a:latin typeface="Arial Black" pitchFamily="34" charset="0"/>
              </a:rPr>
              <a:t/>
            </a:r>
            <a:br>
              <a:rPr lang="ru-RU" altLang="ru-RU" sz="6600" dirty="0" smtClean="0">
                <a:solidFill>
                  <a:srgbClr val="CC0000"/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0430" y="1643050"/>
            <a:ext cx="5500726" cy="1785950"/>
          </a:xfrm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</a:pPr>
            <a:endParaRPr lang="ru-RU" altLang="ru-RU" sz="2800" b="1" dirty="0" smtClean="0">
              <a:solidFill>
                <a:schemeClr val="tx1">
                  <a:lumMod val="75000"/>
                </a:schemeClr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</a:pPr>
            <a:endParaRPr lang="ru-RU" altLang="ru-RU" sz="2800" b="1" dirty="0" smtClean="0">
              <a:solidFill>
                <a:schemeClr val="tx1">
                  <a:lumMod val="75000"/>
                </a:schemeClr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</a:pPr>
            <a:endParaRPr lang="ru-RU" altLang="ru-RU" sz="2800" b="1" dirty="0" smtClean="0">
              <a:solidFill>
                <a:schemeClr val="tx1">
                  <a:lumMod val="75000"/>
                </a:schemeClr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</a:pPr>
            <a:endParaRPr lang="ru-RU" altLang="ru-RU" sz="2800" b="1" dirty="0" smtClean="0">
              <a:solidFill>
                <a:schemeClr val="tx1">
                  <a:lumMod val="75000"/>
                </a:schemeClr>
              </a:solidFill>
              <a:latin typeface="Arial Black" pitchFamily="34" charset="0"/>
            </a:endParaRPr>
          </a:p>
          <a:p>
            <a:pPr algn="l"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ru-RU" altLang="ru-RU" sz="2400" dirty="0" err="1" smtClean="0">
                <a:solidFill>
                  <a:schemeClr val="tx1">
                    <a:lumMod val="75000"/>
                  </a:schemeClr>
                </a:solidFill>
              </a:rPr>
              <a:t>Зольниковой</a:t>
            </a:r>
            <a:r>
              <a:rPr lang="ru-RU" altLang="ru-RU" sz="2400" dirty="0" smtClean="0">
                <a:solidFill>
                  <a:schemeClr val="tx1">
                    <a:lumMod val="75000"/>
                  </a:schemeClr>
                </a:solidFill>
              </a:rPr>
              <a:t> Людмилы </a:t>
            </a:r>
            <a:r>
              <a:rPr lang="ru-RU" altLang="ru-RU" sz="2400" dirty="0" err="1" smtClean="0">
                <a:solidFill>
                  <a:schemeClr val="tx1">
                    <a:lumMod val="75000"/>
                  </a:schemeClr>
                </a:solidFill>
              </a:rPr>
              <a:t>Иваноаны</a:t>
            </a:r>
            <a:r>
              <a:rPr lang="ru-RU" altLang="ru-RU" sz="2400" dirty="0" smtClean="0">
                <a:solidFill>
                  <a:schemeClr val="tx1">
                    <a:lumMod val="75000"/>
                  </a:schemeClr>
                </a:solidFill>
              </a:rPr>
              <a:t> преподавателя </a:t>
            </a:r>
            <a:r>
              <a:rPr lang="ru-RU" altLang="ru-RU" sz="2400" i="1" dirty="0" smtClean="0">
                <a:solidFill>
                  <a:schemeClr val="tx1">
                    <a:lumMod val="75000"/>
                  </a:schemeClr>
                </a:solidFill>
              </a:rPr>
              <a:t>ГБПОУ РМ «Саранский государственный промышленно  - экономический колледж»</a:t>
            </a:r>
            <a:endParaRPr lang="ru-RU" altLang="ru-RU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3071834" cy="383979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4357694"/>
            <a:ext cx="8786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Дата рождения: 08.09.1962 года</a:t>
            </a:r>
          </a:p>
          <a:p>
            <a:r>
              <a:rPr lang="ru-RU" dirty="0" smtClean="0"/>
              <a:t> Профессиональное образование: Экономист по специальности «Бухгалтерский учет» Мордовский госуниверситет им. Н.П.Огарёва, диплом РВ №227751 регистрационный №118, дата выдачи – 28.06.2088 г. </a:t>
            </a:r>
          </a:p>
          <a:p>
            <a:r>
              <a:rPr lang="ru-RU" dirty="0" smtClean="0"/>
              <a:t>Стаж педагогической работы (по специальности): 34 года</a:t>
            </a:r>
          </a:p>
          <a:p>
            <a:r>
              <a:rPr lang="ru-RU" dirty="0" smtClean="0"/>
              <a:t> Общий трудовой стаж: 40лет</a:t>
            </a:r>
          </a:p>
          <a:p>
            <a:r>
              <a:rPr lang="ru-RU" dirty="0" smtClean="0"/>
              <a:t> Наличие квалификационной категории: высшая </a:t>
            </a:r>
          </a:p>
          <a:p>
            <a:r>
              <a:rPr lang="ru-RU" dirty="0" smtClean="0"/>
              <a:t>Дата последней аттестации: </a:t>
            </a:r>
            <a:r>
              <a:rPr lang="ru-RU" b="1" dirty="0" smtClean="0"/>
              <a:t>23.12.2016 год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332940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3384552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Скан_20211011 (4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3290906" cy="4525963"/>
          </a:xfrm>
        </p:spPr>
      </p:pic>
      <p:pic>
        <p:nvPicPr>
          <p:cNvPr id="8" name="Рисунок 7" descr="Скан_20211011 (7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1071546"/>
            <a:ext cx="3272058" cy="4500042"/>
          </a:xfrm>
          <a:prstGeom prst="rect">
            <a:avLst/>
          </a:prstGeom>
        </p:spPr>
      </p:pic>
      <p:pic>
        <p:nvPicPr>
          <p:cNvPr id="9" name="Рисунок 8" descr="Скан_20211011 (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6415" y="2295345"/>
            <a:ext cx="3317585" cy="45626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участия обучающихся во внеурочной деятельности по преподаваемой  дисциплине: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03916"/>
            <a:ext cx="3858450" cy="545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an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071" y="1600200"/>
            <a:ext cx="3201857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HJNvSJ-m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357299"/>
            <a:ext cx="4746228" cy="3357586"/>
          </a:xfrm>
          <a:prstGeom prst="rect">
            <a:avLst/>
          </a:prstGeom>
        </p:spPr>
      </p:pic>
      <p:pic>
        <p:nvPicPr>
          <p:cNvPr id="8" name="Рисунок 7" descr="Wf1vpAfEbb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357562"/>
            <a:ext cx="4774004" cy="337661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1bQN0udfi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3214686"/>
            <a:ext cx="4714875" cy="3335774"/>
          </a:xfrm>
          <a:prstGeom prst="rect">
            <a:avLst/>
          </a:prstGeom>
        </p:spPr>
      </p:pic>
      <p:pic>
        <p:nvPicPr>
          <p:cNvPr id="3" name="Рисунок 2" descr="vmYdPinjE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18"/>
            <a:ext cx="4876800" cy="33375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can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90736" y="-505040"/>
            <a:ext cx="3133372" cy="4429156"/>
          </a:xfrm>
          <a:prstGeom prst="rect">
            <a:avLst/>
          </a:prstGeom>
        </p:spPr>
      </p:pic>
      <p:pic>
        <p:nvPicPr>
          <p:cNvPr id="8" name="Рисунок 7" descr="Scan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200433" y="2771836"/>
            <a:ext cx="3386029" cy="4786297"/>
          </a:xfrm>
          <a:prstGeom prst="rect">
            <a:avLst/>
          </a:prstGeom>
        </p:spPr>
      </p:pic>
      <p:pic>
        <p:nvPicPr>
          <p:cNvPr id="9" name="Рисунок 8" descr="Scan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342733" y="-522612"/>
            <a:ext cx="3083820" cy="43591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825005" y="1104031"/>
            <a:ext cx="3643315" cy="514998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Наличие авторских программ, методических пособий, методических рекомендаций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 descr="Scan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214422"/>
            <a:ext cx="3837118" cy="54239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30" y="785794"/>
            <a:ext cx="4048343" cy="5722507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 descr="Scan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85794"/>
            <a:ext cx="4071966" cy="57559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участия в инновационной (экспериментальной) деятельности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Содержимое 3" descr="Scan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285860"/>
            <a:ext cx="3857652" cy="5452957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14356"/>
            <a:ext cx="3891446" cy="5500726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 descr="Scan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785794"/>
            <a:ext cx="3854264" cy="544816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работы в качестве куратора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Реализуются следующие показатели работы куратора: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наличие системы воспитательной работы;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наличие системы самоуправления в группе;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динамика межличностных отношений;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отсутствие правонарушений;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участие группы в жизни колледжа;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отлаженная система взаимодействия с родителями;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отсутствие жалоб родителей;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реализация здоровье сберегающих технологий;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духовно-нравственное воспитание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работы в качестве куратора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746760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Scan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1071546"/>
            <a:ext cx="3992506" cy="56435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Наличие публикаций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 descr="Scan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928670"/>
            <a:ext cx="3790370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6914" t="13541" r="37305" b="21875"/>
          <a:stretch>
            <a:fillRect/>
          </a:stretch>
        </p:blipFill>
        <p:spPr bwMode="auto">
          <a:xfrm>
            <a:off x="2285984" y="500041"/>
            <a:ext cx="4309325" cy="6072231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педагога в профессиональных конкурсах</a:t>
            </a:r>
            <a:br>
              <a:rPr lang="ru-RU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Рисунок 3" descr="Scan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928670"/>
            <a:ext cx="4214842" cy="59578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8281" t="17500" r="38281" b="30000"/>
          <a:stretch>
            <a:fillRect/>
          </a:stretch>
        </p:blipFill>
        <p:spPr bwMode="auto">
          <a:xfrm>
            <a:off x="214282" y="142852"/>
            <a:ext cx="280649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857232"/>
            <a:ext cx="318261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38282" t="17500" r="38281" b="30000"/>
          <a:stretch>
            <a:fillRect/>
          </a:stretch>
        </p:blipFill>
        <p:spPr bwMode="auto">
          <a:xfrm>
            <a:off x="6072198" y="2586032"/>
            <a:ext cx="2949369" cy="412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кан_20211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42852"/>
            <a:ext cx="3226793" cy="4437789"/>
          </a:xfrm>
          <a:prstGeom prst="rect">
            <a:avLst/>
          </a:prstGeom>
        </p:spPr>
      </p:pic>
      <p:pic>
        <p:nvPicPr>
          <p:cNvPr id="6" name="Рисунок 5" descr="988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71414"/>
            <a:ext cx="3071834" cy="4350151"/>
          </a:xfrm>
          <a:prstGeom prst="rect">
            <a:avLst/>
          </a:prstGeom>
        </p:spPr>
      </p:pic>
      <p:pic>
        <p:nvPicPr>
          <p:cNvPr id="4" name="Рисунок 3" descr="Скан_20211011 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3793316"/>
            <a:ext cx="4214842" cy="30646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400" b="1" dirty="0" err="1" smtClean="0">
                <a:solidFill>
                  <a:srgbClr val="FF0000"/>
                </a:solidFill>
              </a:rPr>
              <a:t>очно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Scan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071" y="1600200"/>
            <a:ext cx="3696441" cy="5225079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Проведение мастер-классов, открытых занятий, мероприятий (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очно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Содержимое 3" descr="Scan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071" y="1600200"/>
            <a:ext cx="320185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l="31250" t="17500" r="32812" b="6250"/>
          <a:stretch>
            <a:fillRect/>
          </a:stretch>
        </p:blipFill>
        <p:spPr bwMode="auto">
          <a:xfrm>
            <a:off x="1833934" y="214289"/>
            <a:ext cx="4952644" cy="656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Награды и поощрения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Содержимое 6" descr="Scan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071" y="1600200"/>
            <a:ext cx="3201857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_20211011 (1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071546"/>
            <a:ext cx="3779169" cy="5197469"/>
          </a:xfrm>
          <a:prstGeom prst="rect">
            <a:avLst/>
          </a:prstGeom>
        </p:spPr>
      </p:pic>
      <p:pic>
        <p:nvPicPr>
          <p:cNvPr id="4" name="Рисунок 3" descr="Скан_20211011 (10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142984"/>
            <a:ext cx="3636049" cy="50006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42" y="500042"/>
            <a:ext cx="3667677" cy="518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Скан_20211011 (14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82687" y="-239273"/>
            <a:ext cx="2950526" cy="4000528"/>
          </a:xfrm>
          <a:prstGeom prst="rect">
            <a:avLst/>
          </a:prstGeom>
        </p:spPr>
      </p:pic>
      <p:pic>
        <p:nvPicPr>
          <p:cNvPr id="6" name="Рисунок 5" descr="Скан_20211011 (1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18057" y="2940067"/>
            <a:ext cx="2986306" cy="410704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2031" t="20000" r="33594" b="5000"/>
          <a:stretch>
            <a:fillRect/>
          </a:stretch>
        </p:blipFill>
        <p:spPr bwMode="auto">
          <a:xfrm>
            <a:off x="785786" y="357166"/>
            <a:ext cx="314327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ЛЮДМИЛА\Desktop\Благодарность Зольников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3199226" cy="44721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22FGu6Vh7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42852"/>
            <a:ext cx="3056787" cy="432884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32031" t="21250" r="33594" b="10000"/>
          <a:stretch>
            <a:fillRect/>
          </a:stretch>
        </p:blipFill>
        <p:spPr bwMode="auto">
          <a:xfrm>
            <a:off x="5286381" y="285728"/>
            <a:ext cx="3357586" cy="419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Содержимое 3" descr="Благодарност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3015903"/>
            <a:ext cx="2714644" cy="384209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Наставничество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7" descr="Scan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285860"/>
            <a:ext cx="3201857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46289" t="21875" r="27344" b="12500"/>
          <a:stretch>
            <a:fillRect/>
          </a:stretch>
        </p:blipFill>
        <p:spPr bwMode="auto">
          <a:xfrm>
            <a:off x="2786050" y="1571612"/>
            <a:ext cx="3143272" cy="440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 l="46289" t="30208" r="27929" b="6250"/>
          <a:stretch>
            <a:fillRect/>
          </a:stretch>
        </p:blipFill>
        <p:spPr bwMode="auto">
          <a:xfrm>
            <a:off x="5500694" y="2263238"/>
            <a:ext cx="3314255" cy="459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 l="45783" t="14458" r="28012" b="18072"/>
          <a:stretch>
            <a:fillRect/>
          </a:stretch>
        </p:blipFill>
        <p:spPr bwMode="auto">
          <a:xfrm>
            <a:off x="0" y="0"/>
            <a:ext cx="3000364" cy="434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Экспертная деятельность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Scan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071" y="1600200"/>
            <a:ext cx="3201857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n0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714356"/>
            <a:ext cx="4206103" cy="5945508"/>
          </a:xfrm>
          <a:prstGeom prst="rect">
            <a:avLst/>
          </a:prstGeom>
        </p:spPr>
      </p:pic>
      <p:pic>
        <p:nvPicPr>
          <p:cNvPr id="2" name="Picture 2" descr="https://psv4.userapi.com/c856328/u441852675/docs/d2/74a4194c88e4/Scan0002.jpg?extra=7pePQQkzn4V6LbWoWkRleuOzrgWTjJntw7tNGXHgyxEJYQFFdG_5zGQSlnYTpduEKTT_jXPm9w1gqrP99JocG-TsJYtj2100g04MPnKIqJJCkXZMQnlcT-iz2GW-VgUO5ZvpmFaAUadichwE7zTo5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4197350" cy="59331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Общественно-педагогическая активность педагога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Содержимое 3" descr="Scan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071" y="1600200"/>
            <a:ext cx="320185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освоения обучающимися образовательных программ по итогам мониторингов, проводимых организацией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Рисунок 5" descr="Scan0014.jpg"/>
          <p:cNvPicPr>
            <a:picLocks noChangeAspect="1"/>
          </p:cNvPicPr>
          <p:nvPr/>
        </p:nvPicPr>
        <p:blipFill>
          <a:blip r:embed="rId2"/>
          <a:srcRect b="18801"/>
          <a:stretch>
            <a:fillRect/>
          </a:stretch>
        </p:blipFill>
        <p:spPr>
          <a:xfrm>
            <a:off x="2196151" y="1428736"/>
            <a:ext cx="4730231" cy="542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7187" t="17500" r="17187" b="8750"/>
          <a:stretch>
            <a:fillRect/>
          </a:stretch>
        </p:blipFill>
        <p:spPr bwMode="auto">
          <a:xfrm>
            <a:off x="357158" y="357166"/>
            <a:ext cx="844179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освоения обучающимися образовательных программ по итогам внешнего мониторинга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Содержимое 4" descr="Scan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1" y="1372321"/>
            <a:ext cx="3880800" cy="5485679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Результаты участия обучающихся в мероприятиях различных уровней по учебной деятельности профессиональной направленности: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Содержимое 3" descr="Scan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1" y="1372321"/>
            <a:ext cx="3880800" cy="548567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5874~1\AppData\Local\Temp\Rar$DIa4564.31423\Грамота команды промышленно экон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4541083" cy="617770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2031" t="17500" r="33594" b="5000"/>
          <a:stretch>
            <a:fillRect/>
          </a:stretch>
        </p:blipFill>
        <p:spPr bwMode="auto">
          <a:xfrm>
            <a:off x="4643438" y="357166"/>
            <a:ext cx="4500562" cy="634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32031" t="17500" r="33594" b="7500"/>
          <a:stretch>
            <a:fillRect/>
          </a:stretch>
        </p:blipFill>
        <p:spPr bwMode="auto">
          <a:xfrm>
            <a:off x="214282" y="142852"/>
            <a:ext cx="3143272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 l="36914" t="21875" r="37890" b="13541"/>
          <a:stretch>
            <a:fillRect/>
          </a:stretch>
        </p:blipFill>
        <p:spPr bwMode="auto">
          <a:xfrm>
            <a:off x="5857884" y="214290"/>
            <a:ext cx="307183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/>
          <a:srcRect l="35709" t="21615" r="37695" b="13541"/>
          <a:stretch>
            <a:fillRect/>
          </a:stretch>
        </p:blipFill>
        <p:spPr bwMode="auto">
          <a:xfrm>
            <a:off x="2857488" y="2214554"/>
            <a:ext cx="3214709" cy="440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NBD3wzC-b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2505992" cy="3548838"/>
          </a:xfrm>
          <a:prstGeom prst="rect">
            <a:avLst/>
          </a:prstGeom>
        </p:spPr>
      </p:pic>
      <p:pic>
        <p:nvPicPr>
          <p:cNvPr id="8" name="Содержимое 7" descr="IMG_11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86512" y="295468"/>
            <a:ext cx="2635589" cy="3633598"/>
          </a:xfrm>
          <a:prstGeom prst="rect">
            <a:avLst/>
          </a:prstGeom>
        </p:spPr>
      </p:pic>
      <p:pic>
        <p:nvPicPr>
          <p:cNvPr id="9" name="Рисунок 8" descr="ezA2RRlLDj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85728"/>
            <a:ext cx="2522276" cy="3571900"/>
          </a:xfrm>
          <a:prstGeom prst="rect">
            <a:avLst/>
          </a:prstGeom>
        </p:spPr>
      </p:pic>
      <p:pic>
        <p:nvPicPr>
          <p:cNvPr id="10" name="Рисунок 9" descr="19563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3500438"/>
            <a:ext cx="2248102" cy="3183631"/>
          </a:xfrm>
          <a:prstGeom prst="rect">
            <a:avLst/>
          </a:prstGeom>
        </p:spPr>
      </p:pic>
      <p:pic>
        <p:nvPicPr>
          <p:cNvPr id="12" name="Рисунок 11" descr="19408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3786190"/>
            <a:ext cx="2039734" cy="28885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412</TotalTime>
  <Words>238</Words>
  <PresentationFormat>Экран (4:3)</PresentationFormat>
  <Paragraphs>39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Техническая</vt:lpstr>
      <vt:lpstr>Министерство образования РМ                      Портфолио </vt:lpstr>
      <vt:lpstr>Результаты участия в инновационной (экспериментальной) деятельности</vt:lpstr>
      <vt:lpstr>Слайд 3</vt:lpstr>
      <vt:lpstr>Результаты освоения обучающимися образовательных программ по итогам мониторингов, проводимых организацией</vt:lpstr>
      <vt:lpstr>Результаты освоения обучающимися образовательных программ по итогам внешнего мониторинга </vt:lpstr>
      <vt:lpstr>Результаты участия обучающихся в мероприятиях различных уровней по учебной деятельности профессиональной направленности:</vt:lpstr>
      <vt:lpstr>Слайд 7</vt:lpstr>
      <vt:lpstr>Слайд 8</vt:lpstr>
      <vt:lpstr>Слайд 9</vt:lpstr>
      <vt:lpstr>Слайд 10</vt:lpstr>
      <vt:lpstr>Слайд 11</vt:lpstr>
      <vt:lpstr>Результаты участия обучающихся во внеурочной деятельности по преподаваемой  дисциплине:</vt:lpstr>
      <vt:lpstr>Слайд 13</vt:lpstr>
      <vt:lpstr>Слайд 14</vt:lpstr>
      <vt:lpstr>Слайд 15</vt:lpstr>
      <vt:lpstr>Слайд 16</vt:lpstr>
      <vt:lpstr>Слайд 17</vt:lpstr>
      <vt:lpstr>Наличие авторских программ, методических пособий, методических рекомендаций</vt:lpstr>
      <vt:lpstr>Слайд 19</vt:lpstr>
      <vt:lpstr>Слайд 20</vt:lpstr>
      <vt:lpstr>Результаты работы в качестве куратора</vt:lpstr>
      <vt:lpstr>Результаты работы в качестве куратора</vt:lpstr>
      <vt:lpstr>Наличие публикаций </vt:lpstr>
      <vt:lpstr>Слайд 24</vt:lpstr>
      <vt:lpstr>Участие педагога в профессиональных конкурсах </vt:lpstr>
      <vt:lpstr>Слайд 26</vt:lpstr>
      <vt:lpstr>Слайд 27</vt:lpstr>
      <vt:lpstr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 Проведение мастер-классов, открытых занятий, мероприятий (очно) </vt:lpstr>
      <vt:lpstr>Награды и поощрения </vt:lpstr>
      <vt:lpstr>Слайд 31</vt:lpstr>
      <vt:lpstr>Слайд 32</vt:lpstr>
      <vt:lpstr>Слайд 33</vt:lpstr>
      <vt:lpstr>Слайд 34</vt:lpstr>
      <vt:lpstr>Наставничество</vt:lpstr>
      <vt:lpstr>Слайд 36</vt:lpstr>
      <vt:lpstr>Экспертная деятельность</vt:lpstr>
      <vt:lpstr>Слайд 38</vt:lpstr>
      <vt:lpstr>Общественно-педагогическая активность педагога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                   Портфолио</dc:title>
  <dc:creator>ЛЮДМИЛА</dc:creator>
  <cp:lastModifiedBy>Зольникова</cp:lastModifiedBy>
  <cp:revision>65</cp:revision>
  <dcterms:created xsi:type="dcterms:W3CDTF">2021-10-09T16:09:07Z</dcterms:created>
  <dcterms:modified xsi:type="dcterms:W3CDTF">2021-10-12T13:12:08Z</dcterms:modified>
</cp:coreProperties>
</file>