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306" r:id="rId2"/>
    <p:sldId id="307" r:id="rId3"/>
    <p:sldId id="314" r:id="rId4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7197">
          <p15:clr>
            <a:srgbClr val="A4A3A4"/>
          </p15:clr>
        </p15:guide>
        <p15:guide id="2" orient="horz" pos="2205">
          <p15:clr>
            <a:srgbClr val="A4A3A4"/>
          </p15:clr>
        </p15:guide>
        <p15:guide id="3" orient="horz" pos="324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Ян Болдырев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9F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28" autoAdjust="0"/>
    <p:restoredTop sz="96943" autoAdjust="0"/>
  </p:normalViewPr>
  <p:slideViewPr>
    <p:cSldViewPr snapToGrid="0">
      <p:cViewPr varScale="1">
        <p:scale>
          <a:sx n="112" d="100"/>
          <a:sy n="112" d="100"/>
        </p:scale>
        <p:origin x="936" y="90"/>
      </p:cViewPr>
      <p:guideLst>
        <p:guide pos="7197"/>
        <p:guide orient="horz" pos="2205"/>
        <p:guide orient="horz" pos="32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8914DCD-C1D4-49F6-90BE-E80F8E98E31C}" type="datetimeFigureOut">
              <a:rPr lang="ru-RU"/>
              <a:pPr>
                <a:defRPr/>
              </a:pPr>
              <a:t>08.11.2022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9A0D759-3071-4492-9577-DE76ED3F79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97667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http://409614827CBEDC02C2887E4C269DB9C1.dms.sberbank.ru/409614827CBEDC02C2887E4C269DB9C1-818D833E5088C8B91CE4A7B0241A95B1-6B3D3D2D1A1CAD97D60A3BC989EC7E54/1.png" TargetMode="External"/><Relationship Id="rId2" Type="http://schemas.openxmlformats.org/officeDocument/2006/relationships/image" Target="http://409614827CBEDC02C2887E4C269DB9C1.dms.sberbank.ru/409614827CBEDC02C2887E4C269DB9C1-818D833E5088C8B91CE4A7B0241A95B1-1A43EC709E0A769AEC0B193476150DCA/1.png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A7F9CC6-3897-4CF1-90ED-4A746D21C5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341FACCF-780F-4A65-AFDA-D4260408EE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D56AEAE-0F6C-4728-8209-C35646C46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BB4B3-E07A-47CC-9181-4BBFC26F055E}" type="datetimeFigureOut">
              <a:rPr lang="ru-RU"/>
              <a:pPr>
                <a:defRPr/>
              </a:pPr>
              <a:t>08.11.2022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AF8A71D-5E08-4798-91FC-7015BB381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5A807C2-36D7-41C8-BFFE-DEC3F5A5C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708E1-3148-4DBC-B0C3-83537D9D65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690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B782022-C86E-4A6D-A70B-40DC04E18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08B32091-4231-4D9A-86B1-EB9C7B707F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D56AEAE-0F6C-4728-8209-C35646C46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0FF34-E1A1-4DE5-8EAA-70249FD8A77F}" type="datetimeFigureOut">
              <a:rPr lang="ru-RU"/>
              <a:pPr>
                <a:defRPr/>
              </a:pPr>
              <a:t>08.11.2022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AF8A71D-5E08-4798-91FC-7015BB381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5A807C2-36D7-41C8-BFFE-DEC3F5A5C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2A4E0-533F-4D19-8347-5EAA7762CC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0988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2614F60C-93E4-4CF3-8D90-839CD8AC5D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CBF6867C-7E77-4CD0-BB90-3A72879BE7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D56AEAE-0F6C-4728-8209-C35646C46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AD05B-9B28-4502-946C-F8191BF68590}" type="datetimeFigureOut">
              <a:rPr lang="ru-RU"/>
              <a:pPr>
                <a:defRPr/>
              </a:pPr>
              <a:t>08.11.2022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AF8A71D-5E08-4798-91FC-7015BB381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5A807C2-36D7-41C8-BFFE-DEC3F5A5C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28B14-2EC9-42E7-97C8-D6A37A6365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2747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343E2CA-4C30-4C73-9BEE-44EAE7006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DB84197-BC36-47E4-9DB8-BD3B18F49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5" name="Дата 3">
            <a:extLst>
              <a:ext uri="{FF2B5EF4-FFF2-40B4-BE49-F238E27FC236}">
                <a16:creationId xmlns:a16="http://schemas.microsoft.com/office/drawing/2014/main" xmlns="" id="{33292CE8-FBC3-452A-9821-093D8963A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8BB28-6FB0-429C-8877-D7C060D499C4}" type="datetimeFigureOut">
              <a:rPr lang="ru-RU"/>
              <a:pPr>
                <a:defRPr/>
              </a:pPr>
              <a:t>08.11.2022</a:t>
            </a:fld>
            <a:endParaRPr lang="ru-RU"/>
          </a:p>
        </p:txBody>
      </p:sp>
      <p:sp>
        <p:nvSpPr>
          <p:cNvPr id="16" name="Нижний колонтитул 4">
            <a:extLst>
              <a:ext uri="{FF2B5EF4-FFF2-40B4-BE49-F238E27FC236}">
                <a16:creationId xmlns:a16="http://schemas.microsoft.com/office/drawing/2014/main" xmlns="" id="{11332F2C-519D-4A64-8484-495B81253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Номер слайда 5">
            <a:extLst>
              <a:ext uri="{FF2B5EF4-FFF2-40B4-BE49-F238E27FC236}">
                <a16:creationId xmlns:a16="http://schemas.microsoft.com/office/drawing/2014/main" xmlns="" id="{AEB0E9BD-DE12-434A-859B-481D8A160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A3F88-48F6-4826-918D-1B9412F249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58" name="Рисунок 57" descr="http://409614827CBEDC02C2887E4C269DB9C1.dms.sberbank.ru/409614827CBEDC02C2887E4C269DB9C1-818D833E5088C8B91CE4A7B0241A95B1-1A43EC709E0A769AEC0B193476150DCA/1.png"/>
          <p:cNvPicPr>
            <a:picLocks/>
          </p:cNvPicPr>
          <p:nvPr userDrawn="1"/>
        </p:nvPicPr>
        <p:blipFill>
          <a:blip r:link="rId2"/>
          <a:stretch>
            <a:fillRect/>
          </a:stretch>
        </p:blipFill>
        <p:spPr>
          <a:xfrm>
            <a:off x="0" y="0"/>
            <a:ext cx="1588" cy="1588"/>
          </a:xfrm>
          <a:prstGeom prst="rect">
            <a:avLst/>
          </a:prstGeom>
        </p:spPr>
      </p:pic>
      <p:pic>
        <p:nvPicPr>
          <p:cNvPr id="4" name="Рисунок 3" descr="http://409614827CBEDC02C2887E4C269DB9C1.dms.sberbank.ru/409614827CBEDC02C2887E4C269DB9C1-818D833E5088C8B91CE4A7B0241A95B1-6B3D3D2D1A1CAD97D60A3BC989EC7E54/1.png"/>
          <p:cNvPicPr>
            <a:picLocks/>
          </p:cNvPicPr>
          <p:nvPr userDrawn="1"/>
        </p:nvPicPr>
        <p:blipFill>
          <a:blip r:link="rId3"/>
          <a:stretch>
            <a:fillRect/>
          </a:stretch>
        </p:blipFill>
        <p:spPr>
          <a:xfrm>
            <a:off x="0" y="0"/>
            <a:ext cx="1588" cy="1588"/>
          </a:xfrm>
          <a:prstGeom prst="rect">
            <a:avLst/>
          </a:prstGeom>
        </p:spPr>
      </p:pic>
      <p:pic>
        <p:nvPicPr>
          <p:cNvPr id="5" name="Рисунок 4" descr="http://409614827CBEDC02C2887E4C269DB9C1.dms.sberbank.ru/409614827CBEDC02C2887E4C269DB9C1-818D833E5088C8B91CE4A7B0241A95B1-6B3D3D2D1A1CAD97D60A3BC989EC7E54/1.png"/>
          <p:cNvPicPr>
            <a:picLocks/>
          </p:cNvPicPr>
          <p:nvPr userDrawn="1"/>
        </p:nvPicPr>
        <p:blipFill>
          <a:blip r:link="rId3"/>
          <a:stretch>
            <a:fillRect/>
          </a:stretch>
        </p:blipFill>
        <p:spPr>
          <a:xfrm>
            <a:off x="0" y="0"/>
            <a:ext cx="1588" cy="1588"/>
          </a:xfrm>
          <a:prstGeom prst="rect">
            <a:avLst/>
          </a:prstGeom>
        </p:spPr>
      </p:pic>
      <p:pic>
        <p:nvPicPr>
          <p:cNvPr id="6" name="Рисунок 5" descr="http://409614827CBEDC02C2887E4C269DB9C1.dms.sberbank.ru/409614827CBEDC02C2887E4C269DB9C1-818D833E5088C8B91CE4A7B0241A95B1-6B3D3D2D1A1CAD97D60A3BC989EC7E54/1.png"/>
          <p:cNvPicPr>
            <a:picLocks/>
          </p:cNvPicPr>
          <p:nvPr userDrawn="1"/>
        </p:nvPicPr>
        <p:blipFill>
          <a:blip r:link="rId3"/>
          <a:stretch>
            <a:fillRect/>
          </a:stretch>
        </p:blipFill>
        <p:spPr>
          <a:xfrm>
            <a:off x="0" y="0"/>
            <a:ext cx="1588" cy="1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360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4C44B63-8882-4D90-8E79-46E78E28D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71CCA31-9757-4B73-982F-5D83D5449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D56AEAE-0F6C-4728-8209-C35646C46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23B7C-A187-4753-BFAC-9A97565BA37B}" type="datetimeFigureOut">
              <a:rPr lang="ru-RU"/>
              <a:pPr>
                <a:defRPr/>
              </a:pPr>
              <a:t>08.11.2022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AF8A71D-5E08-4798-91FC-7015BB381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5A807C2-36D7-41C8-BFFE-DEC3F5A5C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14B5B-7C9E-4AD1-BC52-0097B949E8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405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24AE81F-27D3-4495-B033-2BD3DBD71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A5757EB-89F3-435C-B67D-AEB2442484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930B337D-B60E-45FB-8C4B-DA885A8305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xmlns="" id="{ED56AEAE-0F6C-4728-8209-C35646C46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E158B-E5F7-4E8C-BCC4-B48D2A5753F6}" type="datetimeFigureOut">
              <a:rPr lang="ru-RU"/>
              <a:pPr>
                <a:defRPr/>
              </a:pPr>
              <a:t>08.11.2022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xmlns="" id="{1AF8A71D-5E08-4798-91FC-7015BB381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xmlns="" id="{25A807C2-36D7-41C8-BFFE-DEC3F5A5C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1BA13-6A8E-4539-9F0E-737F6E81FC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8283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3CF92EC-CF35-4E50-A6EF-4DAABF191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B13D0CF-9839-426F-9294-DBECF2351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D3753665-CD83-4534-8C06-817EE2EE0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139B6F3B-D17C-486D-B9A0-045304638A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D9FDB52F-2321-4ACE-9EC1-83706C2A04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xmlns="" id="{ED56AEAE-0F6C-4728-8209-C35646C46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F35C8-885D-4E0F-8EB0-929A1D15D702}" type="datetimeFigureOut">
              <a:rPr lang="ru-RU"/>
              <a:pPr>
                <a:defRPr/>
              </a:pPr>
              <a:t>08.11.2022</a:t>
            </a:fld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xmlns="" id="{1AF8A71D-5E08-4798-91FC-7015BB381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xmlns="" id="{25A807C2-36D7-41C8-BFFE-DEC3F5A5C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4A1B5-DD8C-4495-8AF6-D516071B88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4849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10F09D6-2896-4F3D-A330-A433E8CEB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xmlns="" id="{ED56AEAE-0F6C-4728-8209-C35646C46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C3C8C-39C7-4E00-AA11-D3678C59DC51}" type="datetimeFigureOut">
              <a:rPr lang="ru-RU"/>
              <a:pPr>
                <a:defRPr/>
              </a:pPr>
              <a:t>08.11.2022</a:t>
            </a:fld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xmlns="" id="{1AF8A71D-5E08-4798-91FC-7015BB381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xmlns="" id="{25A807C2-36D7-41C8-BFFE-DEC3F5A5C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B79FB-E9F2-444B-9EAA-86509C2756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9556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xmlns="" id="{ED56AEAE-0F6C-4728-8209-C35646C46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DFDA2-A678-456E-A3D5-99C7079D48AA}" type="datetimeFigureOut">
              <a:rPr lang="ru-RU"/>
              <a:pPr>
                <a:defRPr/>
              </a:pPr>
              <a:t>08.11.2022</a:t>
            </a:fld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xmlns="" id="{1AF8A71D-5E08-4798-91FC-7015BB381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xmlns="" id="{25A807C2-36D7-41C8-BFFE-DEC3F5A5C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FAE21-8D41-4734-B7EB-F5FA776CFD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126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84891DC-7FB1-4346-B77E-70ACB6EE7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3C39B9A-5F09-4C18-9432-B030E9267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EDCFAF7C-05DD-4B23-ADBB-EFD0F67E57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xmlns="" id="{ED56AEAE-0F6C-4728-8209-C35646C46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E3323-F4B6-4D84-B243-7C117E5981DB}" type="datetimeFigureOut">
              <a:rPr lang="ru-RU"/>
              <a:pPr>
                <a:defRPr/>
              </a:pPr>
              <a:t>08.11.2022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xmlns="" id="{1AF8A71D-5E08-4798-91FC-7015BB381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xmlns="" id="{25A807C2-36D7-41C8-BFFE-DEC3F5A5C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2C645-CB0F-4D10-B551-34358CEAE8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678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65BB65A-B649-4132-8720-FB1E1FC3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BD8ED35B-9339-4A2C-8B3C-27D0932BB3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A4E509AA-1BC8-45AE-9941-72CDEFE27A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xmlns="" id="{ED56AEAE-0F6C-4728-8209-C35646C46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BA14F-7AAB-4860-81D5-1C771C74E31C}" type="datetimeFigureOut">
              <a:rPr lang="ru-RU"/>
              <a:pPr>
                <a:defRPr/>
              </a:pPr>
              <a:t>08.11.2022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xmlns="" id="{1AF8A71D-5E08-4798-91FC-7015BB381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xmlns="" id="{25A807C2-36D7-41C8-BFFE-DEC3F5A5C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CAE9A-11E9-468E-B132-2C17BB12C2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695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D56AEAE-0F6C-4728-8209-C35646C46B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940AE54-05F6-40BC-A26E-55B419639164}" type="datetimeFigureOut">
              <a:rPr lang="ru-RU"/>
              <a:pPr>
                <a:defRPr/>
              </a:pPr>
              <a:t>08.11.2022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AF8A71D-5E08-4798-91FC-7015BB3810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5A807C2-36D7-41C8-BFFE-DEC3F5A5C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5BFEF7-5C37-4A3D-8CA0-17318F0F11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95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 bwMode="auto">
          <a:xfrm>
            <a:off x="476250" y="1317625"/>
            <a:ext cx="11260138" cy="1282700"/>
          </a:xfrm>
          <a:prstGeom prst="roundRect">
            <a:avLst/>
          </a:prstGeom>
          <a:solidFill>
            <a:schemeClr val="accent6">
              <a:lumMod val="60000"/>
              <a:lumOff val="40000"/>
              <a:alpha val="76000"/>
            </a:schemeClr>
          </a:solidFill>
          <a:ln w="25400" cmpd="thickThin">
            <a:solidFill>
              <a:schemeClr val="accent6">
                <a:lumMod val="75000"/>
              </a:schemeClr>
            </a:solidFill>
          </a:ln>
          <a:ex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prstClr val="black"/>
                </a:solidFill>
                <a:latin typeface="Calibri" panose="020F0502020204030204"/>
              </a:rPr>
              <a:t>Данные по карте (полный номер, срок действия, </a:t>
            </a:r>
            <a:r>
              <a:rPr lang="ru-RU" b="1" dirty="0" err="1">
                <a:solidFill>
                  <a:prstClr val="black"/>
                </a:solidFill>
                <a:latin typeface="Calibri" panose="020F0502020204030204"/>
              </a:rPr>
              <a:t>cvc</a:t>
            </a:r>
            <a:r>
              <a:rPr lang="ru-RU" b="1" dirty="0">
                <a:solidFill>
                  <a:prstClr val="black"/>
                </a:solidFill>
                <a:latin typeface="Calibri" panose="020F0502020204030204"/>
              </a:rPr>
              <a:t>/</a:t>
            </a:r>
            <a:r>
              <a:rPr lang="ru-RU" b="1" dirty="0" err="1">
                <a:solidFill>
                  <a:prstClr val="black"/>
                </a:solidFill>
                <a:latin typeface="Calibri" panose="020F0502020204030204"/>
              </a:rPr>
              <a:t>cvv</a:t>
            </a:r>
            <a:r>
              <a:rPr lang="ru-RU" b="1" dirty="0">
                <a:solidFill>
                  <a:prstClr val="black"/>
                </a:solidFill>
                <a:latin typeface="Calibri" panose="020F0502020204030204"/>
              </a:rPr>
              <a:t>-код) - это Ваша личная информация.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prstClr val="black"/>
                </a:solidFill>
                <a:latin typeface="Calibri" panose="020F0502020204030204"/>
              </a:rPr>
              <a:t>СМС-пароли - Ваше разрешение на проведение операции.</a:t>
            </a:r>
          </a:p>
          <a:p>
            <a:pPr algn="just" eaLnBrk="1" fontAlgn="auto" hangingPunct="1">
              <a:spcBef>
                <a:spcPts val="400"/>
              </a:spcBef>
              <a:spcAft>
                <a:spcPts val="0"/>
              </a:spcAft>
              <a:defRPr/>
            </a:pPr>
            <a:r>
              <a:rPr lang="ru-RU" sz="1500" i="1" dirty="0">
                <a:solidFill>
                  <a:prstClr val="black"/>
                </a:solidFill>
                <a:latin typeface="Calibri" panose="020F0502020204030204"/>
              </a:rPr>
              <a:t>Если к вам обратились по телефону, электронной почте, через социальные сети и под различными предлогами пытаются узнать данные о вашей банковской карте, пароли или другую персональную информацию - это явные признаки мошенничества!</a:t>
            </a:r>
          </a:p>
        </p:txBody>
      </p:sp>
      <p:sp>
        <p:nvSpPr>
          <p:cNvPr id="10" name="Скругленный прямоугольник 9"/>
          <p:cNvSpPr/>
          <p:nvPr/>
        </p:nvSpPr>
        <p:spPr bwMode="auto">
          <a:xfrm>
            <a:off x="476250" y="2865438"/>
            <a:ext cx="11260138" cy="3135312"/>
          </a:xfrm>
          <a:prstGeom prst="roundRect">
            <a:avLst/>
          </a:prstGeom>
          <a:solidFill>
            <a:schemeClr val="accent6">
              <a:lumMod val="60000"/>
              <a:lumOff val="40000"/>
              <a:alpha val="75000"/>
            </a:schemeClr>
          </a:solidFill>
          <a:ln w="25400" cmpd="thickThin">
            <a:solidFill>
              <a:schemeClr val="accent6">
                <a:lumMod val="75000"/>
              </a:schemeClr>
            </a:solidFill>
          </a:ln>
          <a:ex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prstClr val="black"/>
                </a:solidFill>
                <a:latin typeface="Calibri" panose="020F0502020204030204"/>
              </a:rPr>
              <a:t>Для защиты Ваших денежных средств не нужно лишних действий</a:t>
            </a:r>
          </a:p>
          <a:p>
            <a:pPr algn="just" eaLnBrk="1" fontAlgn="auto" hangingPunct="1">
              <a:spcBef>
                <a:spcPts val="1200"/>
              </a:spcBef>
              <a:spcAft>
                <a:spcPts val="0"/>
              </a:spcAft>
              <a:defRPr/>
            </a:pPr>
            <a:r>
              <a:rPr lang="ru-RU" sz="1500" i="1" dirty="0">
                <a:solidFill>
                  <a:prstClr val="black"/>
                </a:solidFill>
                <a:latin typeface="Calibri" panose="020F0502020204030204"/>
              </a:rPr>
              <a:t>Сотрудники Банка НИКОГДА НЕ ПРОСЯТ клиентов:</a:t>
            </a:r>
          </a:p>
          <a:p>
            <a:pPr marL="285750" indent="-28575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500" i="1" dirty="0">
                <a:solidFill>
                  <a:prstClr val="black"/>
                </a:solidFill>
                <a:latin typeface="Calibri" panose="020F0502020204030204"/>
              </a:rPr>
              <a:t>разглашать сведения для блокировки операций по картам/счетам или аннулирования кредита</a:t>
            </a:r>
          </a:p>
          <a:p>
            <a:pPr marL="285750" indent="-28575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500" i="1" dirty="0">
                <a:solidFill>
                  <a:prstClr val="black"/>
                </a:solidFill>
                <a:latin typeface="Calibri" panose="020F0502020204030204"/>
              </a:rPr>
              <a:t>проходить по присланным ссылкам или устанавливать на свой смартфон/планшет/ПК какие-либо приложения для защиты денежных средств,</a:t>
            </a:r>
          </a:p>
          <a:p>
            <a:pPr marL="285750" indent="-28575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500" i="1" dirty="0">
                <a:solidFill>
                  <a:prstClr val="black"/>
                </a:solidFill>
                <a:latin typeface="Calibri" panose="020F0502020204030204"/>
              </a:rPr>
              <a:t>оформить кредит и/или перевести денежные средства на какие-либо резервные счета и ячейки в различных Банках. </a:t>
            </a:r>
          </a:p>
          <a:p>
            <a:pPr algn="just" eaLnBrk="1" fontAlgn="auto" hangingPunct="1">
              <a:spcBef>
                <a:spcPts val="1200"/>
              </a:spcBef>
              <a:spcAft>
                <a:spcPts val="0"/>
              </a:spcAft>
              <a:defRPr/>
            </a:pPr>
            <a:r>
              <a:rPr lang="ru-RU" sz="1500" i="1" dirty="0">
                <a:solidFill>
                  <a:prstClr val="black"/>
                </a:solidFill>
                <a:latin typeface="+mn-lt"/>
              </a:rPr>
              <a:t>Правоохранительные органы и иные госструктуры </a:t>
            </a:r>
            <a:r>
              <a:rPr lang="ru-RU" sz="1500" i="1" cap="all" dirty="0">
                <a:solidFill>
                  <a:prstClr val="black"/>
                </a:solidFill>
                <a:latin typeface="+mn-lt"/>
              </a:rPr>
              <a:t>никогда не требуют </a:t>
            </a:r>
            <a:r>
              <a:rPr lang="ru-RU" sz="1500" i="1" dirty="0">
                <a:solidFill>
                  <a:prstClr val="black"/>
                </a:solidFill>
                <a:latin typeface="+mn-lt"/>
              </a:rPr>
              <a:t>от граждан:</a:t>
            </a:r>
          </a:p>
          <a:p>
            <a:pPr marL="285750" indent="-28575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500" i="1" dirty="0">
                <a:solidFill>
                  <a:prstClr val="black"/>
                </a:solidFill>
                <a:latin typeface="+mn-lt"/>
              </a:rPr>
              <a:t>разглашать какую-либо информацию по картам/счетам, </a:t>
            </a:r>
          </a:p>
          <a:p>
            <a:pPr marL="285750" indent="-28575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500" i="1" dirty="0">
                <a:solidFill>
                  <a:prstClr val="black"/>
                </a:solidFill>
                <a:latin typeface="+mn-lt"/>
              </a:rPr>
              <a:t>переводить денежные средства на какие-либо счета для их защиты, оформлять кредиты, </a:t>
            </a:r>
          </a:p>
          <a:p>
            <a:pPr marL="285750" indent="-28575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500" i="1" dirty="0">
                <a:solidFill>
                  <a:prstClr val="black"/>
                </a:solidFill>
                <a:latin typeface="+mn-lt"/>
              </a:rPr>
              <a:t>принять участие в проведении оперативных экспериментов, проверок или задержания преступников.</a:t>
            </a:r>
          </a:p>
        </p:txBody>
      </p:sp>
      <p:sp>
        <p:nvSpPr>
          <p:cNvPr id="23557" name="Заголовок 4"/>
          <p:cNvSpPr txBox="1">
            <a:spLocks/>
          </p:cNvSpPr>
          <p:nvPr/>
        </p:nvSpPr>
        <p:spPr bwMode="auto">
          <a:xfrm>
            <a:off x="465138" y="417513"/>
            <a:ext cx="10266362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defTabSz="11922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473075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1192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473075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1192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4730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1192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4730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1192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4730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192213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4730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192213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4730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192213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4730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192213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4730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ru-RU" altLang="ru-RU" sz="4000">
                <a:solidFill>
                  <a:srgbClr val="C55A1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Важно знать!</a:t>
            </a:r>
            <a:endParaRPr lang="en-US" altLang="ru-RU" sz="4000">
              <a:solidFill>
                <a:srgbClr val="C55A11"/>
              </a:solidFill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Заголовок 4"/>
          <p:cNvSpPr txBox="1">
            <a:spLocks/>
          </p:cNvSpPr>
          <p:nvPr/>
        </p:nvSpPr>
        <p:spPr bwMode="auto">
          <a:xfrm>
            <a:off x="465138" y="417513"/>
            <a:ext cx="10266362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defTabSz="11922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473075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1192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473075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1192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4730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1192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4730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1192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4730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192213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4730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192213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4730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192213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4730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192213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4730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ru-RU" altLang="ru-RU" sz="4000">
                <a:solidFill>
                  <a:srgbClr val="C55A1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Социальная инженерия: как защититься?</a:t>
            </a:r>
            <a:endParaRPr lang="en-US" altLang="ru-RU" sz="4000">
              <a:solidFill>
                <a:srgbClr val="C55A11"/>
              </a:solidFill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4580" name="TextBox 8"/>
          <p:cNvSpPr txBox="1">
            <a:spLocks noChangeArrowheads="1"/>
          </p:cNvSpPr>
          <p:nvPr/>
        </p:nvSpPr>
        <p:spPr bwMode="auto">
          <a:xfrm>
            <a:off x="655638" y="1184275"/>
            <a:ext cx="10990262" cy="261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ru-RU" altLang="ru-RU" sz="2000">
                <a:solidFill>
                  <a:srgbClr val="009900"/>
                </a:solidFill>
                <a:cs typeface="Arial" panose="020B0604020202020204" pitchFamily="34" charset="0"/>
              </a:rPr>
              <a:t>Если к Вам </a:t>
            </a:r>
            <a:r>
              <a:rPr lang="ru-RU" altLang="ru-RU" sz="2400" b="1">
                <a:solidFill>
                  <a:srgbClr val="009900"/>
                </a:solidFill>
                <a:cs typeface="Arial" panose="020B0604020202020204" pitchFamily="34" charset="0"/>
              </a:rPr>
              <a:t>обратились</a:t>
            </a:r>
            <a:r>
              <a:rPr lang="ru-RU" altLang="ru-RU" sz="2400">
                <a:solidFill>
                  <a:srgbClr val="009900"/>
                </a:solidFill>
                <a:cs typeface="Arial" panose="020B0604020202020204" pitchFamily="34" charset="0"/>
              </a:rPr>
              <a:t> </a:t>
            </a:r>
            <a:r>
              <a:rPr lang="ru-RU" altLang="ru-RU" sz="2000">
                <a:solidFill>
                  <a:srgbClr val="009900"/>
                </a:solidFill>
                <a:cs typeface="Arial" panose="020B0604020202020204" pitchFamily="34" charset="0"/>
              </a:rPr>
              <a:t>по телефону, электронной почте, через социальные сети                                  и под различными предлогами </a:t>
            </a:r>
            <a:endParaRPr lang="ru-RU" altLang="ru-RU" sz="140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ru-RU" altLang="ru-RU" sz="2400" b="1">
                <a:solidFill>
                  <a:srgbClr val="009900"/>
                </a:solidFill>
                <a:cs typeface="Arial" panose="020B0604020202020204" pitchFamily="34" charset="0"/>
              </a:rPr>
              <a:t>      пытаются узнать</a:t>
            </a:r>
            <a:r>
              <a:rPr lang="ru-RU" altLang="ru-RU" sz="2400">
                <a:solidFill>
                  <a:srgbClr val="009900"/>
                </a:solidFill>
                <a:cs typeface="Arial" panose="020B0604020202020204" pitchFamily="34" charset="0"/>
              </a:rPr>
              <a:t> </a:t>
            </a:r>
            <a:r>
              <a:rPr lang="ru-RU" altLang="ru-RU" sz="2000">
                <a:solidFill>
                  <a:srgbClr val="009900"/>
                </a:solidFill>
                <a:cs typeface="Arial" panose="020B0604020202020204" pitchFamily="34" charset="0"/>
              </a:rPr>
              <a:t>данные о Вашей банковской карте, смс-пароли,</a:t>
            </a:r>
            <a:endParaRPr lang="ru-RU" altLang="ru-RU" sz="140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ru-RU" altLang="ru-RU" sz="2400" b="1">
                <a:solidFill>
                  <a:srgbClr val="009900"/>
                </a:solidFill>
                <a:cs typeface="Arial" panose="020B0604020202020204" pitchFamily="34" charset="0"/>
              </a:rPr>
              <a:t>            </a:t>
            </a:r>
            <a:r>
              <a:rPr lang="ru-RU" altLang="ru-RU" sz="2000">
                <a:solidFill>
                  <a:srgbClr val="009900"/>
                </a:solidFill>
                <a:cs typeface="Arial" panose="020B0604020202020204" pitchFamily="34" charset="0"/>
              </a:rPr>
              <a:t>пин-коды или другую персональную информацию, </a:t>
            </a:r>
            <a:endParaRPr lang="ru-RU" altLang="ru-RU" sz="140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ru-RU" altLang="ru-RU" sz="2400" b="1">
                <a:solidFill>
                  <a:srgbClr val="009900"/>
                </a:solidFill>
                <a:cs typeface="Arial" panose="020B0604020202020204" pitchFamily="34" charset="0"/>
              </a:rPr>
              <a:t>                  просят установить</a:t>
            </a:r>
            <a:r>
              <a:rPr lang="ru-RU" altLang="ru-RU" sz="2400">
                <a:solidFill>
                  <a:srgbClr val="009900"/>
                </a:solidFill>
                <a:cs typeface="Arial" panose="020B0604020202020204" pitchFamily="34" charset="0"/>
              </a:rPr>
              <a:t> </a:t>
            </a:r>
            <a:r>
              <a:rPr lang="ru-RU" altLang="ru-RU" sz="2000">
                <a:solidFill>
                  <a:srgbClr val="009900"/>
                </a:solidFill>
                <a:cs typeface="Arial" panose="020B0604020202020204" pitchFamily="34" charset="0"/>
              </a:rPr>
              <a:t>дополнительное приложение на телефон </a:t>
            </a:r>
          </a:p>
          <a:p>
            <a:pPr algn="just"/>
            <a:r>
              <a:rPr lang="ru-RU" altLang="ru-RU" sz="2000">
                <a:solidFill>
                  <a:srgbClr val="009900"/>
                </a:solidFill>
                <a:cs typeface="Arial" panose="020B0604020202020204" pitchFamily="34" charset="0"/>
              </a:rPr>
              <a:t>                             </a:t>
            </a:r>
            <a:r>
              <a:rPr lang="ru-RU" altLang="ru-RU" sz="2400" b="1">
                <a:solidFill>
                  <a:srgbClr val="009900"/>
                </a:solidFill>
                <a:cs typeface="Arial" panose="020B0604020202020204" pitchFamily="34" charset="0"/>
              </a:rPr>
              <a:t>оформить кредит </a:t>
            </a:r>
            <a:r>
              <a:rPr lang="ru-RU" altLang="ru-RU" sz="2000">
                <a:solidFill>
                  <a:srgbClr val="009900"/>
                </a:solidFill>
                <a:cs typeface="Arial" panose="020B0604020202020204" pitchFamily="34" charset="0"/>
              </a:rPr>
              <a:t>на свое имя</a:t>
            </a:r>
            <a:endParaRPr lang="ru-RU" altLang="ru-RU" sz="140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ru-RU" altLang="ru-RU" sz="2400" b="1">
                <a:solidFill>
                  <a:srgbClr val="009900"/>
                </a:solidFill>
                <a:cs typeface="Arial" panose="020B0604020202020204" pitchFamily="34" charset="0"/>
              </a:rPr>
              <a:t>                        </a:t>
            </a:r>
            <a:r>
              <a:rPr lang="ru-RU" altLang="ru-RU" sz="2000">
                <a:solidFill>
                  <a:srgbClr val="009900"/>
                </a:solidFill>
                <a:cs typeface="Arial" panose="020B0604020202020204" pitchFamily="34" charset="0"/>
              </a:rPr>
              <a:t>           и/или </a:t>
            </a:r>
            <a:r>
              <a:rPr lang="ru-RU" altLang="ru-RU" sz="2400" b="1">
                <a:solidFill>
                  <a:srgbClr val="009900"/>
                </a:solidFill>
                <a:cs typeface="Arial" panose="020B0604020202020204" pitchFamily="34" charset="0"/>
              </a:rPr>
              <a:t>перевести деньги</a:t>
            </a:r>
            <a:r>
              <a:rPr lang="ru-RU" altLang="ru-RU" sz="2400">
                <a:solidFill>
                  <a:srgbClr val="009900"/>
                </a:solidFill>
                <a:cs typeface="Arial" panose="020B0604020202020204" pitchFamily="34" charset="0"/>
              </a:rPr>
              <a:t> </a:t>
            </a:r>
            <a:r>
              <a:rPr lang="ru-RU" altLang="ru-RU" sz="2000">
                <a:solidFill>
                  <a:srgbClr val="009900"/>
                </a:solidFill>
                <a:cs typeface="Arial" panose="020B0604020202020204" pitchFamily="34" charset="0"/>
              </a:rPr>
              <a:t>на резервный счет.</a:t>
            </a:r>
            <a:endParaRPr lang="ru-RU" altLang="ru-RU" sz="2000">
              <a:solidFill>
                <a:srgbClr val="000000"/>
              </a:solidFill>
            </a:endParaRPr>
          </a:p>
        </p:txBody>
      </p:sp>
      <p:pic>
        <p:nvPicPr>
          <p:cNvPr id="24581" name="Picture 8" descr="https://www.pinclipart.com/picdir/big/174-1742305_phone-clip-art-png-downloa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6175" y="4684713"/>
            <a:ext cx="746125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2" name="Picture 18" descr="https://yt3.ggpht.com/a/AGF-l79HN5c33PI6baDNmJdh8Xw9e1mBIuE1_s1UMA=s900-c-k-c0xffffffff-no-rj-m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1100" y="4611688"/>
            <a:ext cx="906463" cy="90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3" name="TextBox 16"/>
          <p:cNvSpPr txBox="1">
            <a:spLocks noChangeArrowheads="1"/>
          </p:cNvSpPr>
          <p:nvPr/>
        </p:nvSpPr>
        <p:spPr bwMode="auto">
          <a:xfrm>
            <a:off x="3279775" y="4678363"/>
            <a:ext cx="2036763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altLang="ru-RU"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ПРЕРВАТЬ</a:t>
            </a:r>
            <a:r>
              <a:rPr lang="ru-RU" altLang="ru-RU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altLang="ru-RU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4584" name="TextBox 17"/>
          <p:cNvSpPr txBox="1">
            <a:spLocks noChangeArrowheads="1"/>
          </p:cNvSpPr>
          <p:nvPr/>
        </p:nvSpPr>
        <p:spPr bwMode="auto">
          <a:xfrm>
            <a:off x="7383463" y="4656138"/>
            <a:ext cx="1784350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altLang="ru-RU"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НАБРАТЬ</a:t>
            </a:r>
            <a:r>
              <a:rPr lang="ru-RU" altLang="ru-RU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altLang="ru-RU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4585" name="TextBox 18"/>
          <p:cNvSpPr txBox="1">
            <a:spLocks noChangeArrowheads="1"/>
          </p:cNvSpPr>
          <p:nvPr/>
        </p:nvSpPr>
        <p:spPr bwMode="auto">
          <a:xfrm>
            <a:off x="7743825" y="5097463"/>
            <a:ext cx="1397000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/>
            <a:r>
              <a:rPr lang="ru-RU" altLang="ru-RU" sz="14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номер банка</a:t>
            </a:r>
            <a:endParaRPr lang="ru-RU" altLang="ru-RU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4586" name="TextBox 19"/>
          <p:cNvSpPr txBox="1">
            <a:spLocks noChangeArrowheads="1"/>
          </p:cNvSpPr>
          <p:nvPr/>
        </p:nvSpPr>
        <p:spPr bwMode="auto">
          <a:xfrm>
            <a:off x="4114800" y="5129213"/>
            <a:ext cx="1181100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/>
            <a:r>
              <a:rPr lang="ru-RU" altLang="ru-RU" sz="14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разговор</a:t>
            </a:r>
            <a:endParaRPr lang="ru-RU" altLang="ru-RU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4587" name="Text Box 5"/>
          <p:cNvSpPr txBox="1">
            <a:spLocks noChangeArrowheads="1"/>
          </p:cNvSpPr>
          <p:nvPr/>
        </p:nvSpPr>
        <p:spPr bwMode="auto">
          <a:xfrm>
            <a:off x="3800475" y="3956050"/>
            <a:ext cx="3752850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ru-RU" altLang="ru-RU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необходимо</a:t>
            </a:r>
            <a:r>
              <a:rPr lang="en-US" altLang="ru-RU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altLang="ru-RU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4589" name="Rectangle 1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24590" name="Rectangle 21"/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ru-RU" alt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Заголовок 4"/>
          <p:cNvSpPr txBox="1">
            <a:spLocks/>
          </p:cNvSpPr>
          <p:nvPr/>
        </p:nvSpPr>
        <p:spPr bwMode="auto">
          <a:xfrm>
            <a:off x="476250" y="347663"/>
            <a:ext cx="10264775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defTabSz="11922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473075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1192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473075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1192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4730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1192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4730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1192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4730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192213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4730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192213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4730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192213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4730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192213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4730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ru-RU" altLang="ru-RU" sz="4000">
                <a:solidFill>
                  <a:srgbClr val="C55A1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Если Вы успели сообщить какие-либо сведения</a:t>
            </a:r>
            <a:endParaRPr lang="en-US" altLang="ru-RU" sz="4000">
              <a:solidFill>
                <a:srgbClr val="C55A11"/>
              </a:solidFill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ru-RU" altLang="ru-RU" sz="4000">
                <a:solidFill>
                  <a:srgbClr val="C55A1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по Вашей банковской карте/счету</a:t>
            </a:r>
            <a:endParaRPr lang="en-US" altLang="ru-RU" sz="4000">
              <a:solidFill>
                <a:srgbClr val="C55A11"/>
              </a:solidFill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5604" name="Rectangle 1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25605" name="Rectangle 21"/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49275" y="3179763"/>
            <a:ext cx="10736263" cy="31400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  <a:defRPr/>
            </a:pPr>
            <a:r>
              <a:rPr lang="ru-RU" sz="2000" dirty="0">
                <a:solidFill>
                  <a:srgbClr val="009900"/>
                </a:solidFill>
                <a:latin typeface="Calibri" panose="020F0502020204030204"/>
                <a:cs typeface="Arial" panose="020B0604020202020204" pitchFamily="34" charset="0"/>
              </a:rPr>
              <a:t>НЕОБХОДИМО:</a:t>
            </a:r>
            <a:endParaRPr lang="en-US" sz="2000" dirty="0">
              <a:solidFill>
                <a:srgbClr val="0099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342900" indent="-34290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"/>
              <a:tabLst>
                <a:tab pos="457200" algn="l"/>
              </a:tabLst>
              <a:defRPr/>
            </a:pPr>
            <a:r>
              <a:rPr lang="ru-RU" sz="2000" dirty="0">
                <a:solidFill>
                  <a:srgbClr val="009900"/>
                </a:solidFill>
                <a:latin typeface="Calibri" panose="020F0502020204030204"/>
                <a:cs typeface="Arial" panose="020B0604020202020204" pitchFamily="34" charset="0"/>
              </a:rPr>
              <a:t>немедленно </a:t>
            </a:r>
            <a:r>
              <a:rPr lang="ru-RU" sz="2400" b="1" dirty="0">
                <a:solidFill>
                  <a:srgbClr val="009900"/>
                </a:solidFill>
                <a:latin typeface="Calibri" panose="020F0502020204030204"/>
                <a:cs typeface="Arial" panose="020B0604020202020204" pitchFamily="34" charset="0"/>
              </a:rPr>
              <a:t>прервать разговор</a:t>
            </a:r>
            <a:endParaRPr lang="ru-RU" sz="2000" b="1" dirty="0">
              <a:solidFill>
                <a:srgbClr val="0099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342900" indent="-34290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"/>
              <a:tabLst>
                <a:tab pos="457200" algn="l"/>
              </a:tabLst>
              <a:defRPr/>
            </a:pPr>
            <a:r>
              <a:rPr lang="ru-RU" sz="2000" dirty="0">
                <a:solidFill>
                  <a:srgbClr val="009900"/>
                </a:solidFill>
                <a:latin typeface="Calibri" panose="020F0502020204030204"/>
                <a:cs typeface="Arial" panose="020B0604020202020204" pitchFamily="34" charset="0"/>
              </a:rPr>
              <a:t>срочно </a:t>
            </a:r>
            <a:r>
              <a:rPr lang="ru-RU" sz="2400" b="1" dirty="0">
                <a:solidFill>
                  <a:srgbClr val="009900"/>
                </a:solidFill>
                <a:latin typeface="Calibri" panose="020F0502020204030204"/>
                <a:cs typeface="Arial" panose="020B0604020202020204" pitchFamily="34" charset="0"/>
              </a:rPr>
              <a:t>обратиться в Банк </a:t>
            </a:r>
            <a:r>
              <a:rPr lang="ru-RU" sz="2000" dirty="0">
                <a:solidFill>
                  <a:srgbClr val="009900"/>
                </a:solidFill>
                <a:latin typeface="Calibri" panose="020F0502020204030204"/>
                <a:cs typeface="Arial" panose="020B0604020202020204" pitchFamily="34" charset="0"/>
              </a:rPr>
              <a:t>по номеру, указанному на оборотной стороне Вашей карты, или зайти в ближайший филиал Банка, сообщить о случившемся и немедленно инициировать блокировку своих банковских карт и счетов</a:t>
            </a:r>
          </a:p>
          <a:p>
            <a:pPr marL="342900" indent="-34290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"/>
              <a:tabLst>
                <a:tab pos="457200" algn="l"/>
              </a:tabLst>
              <a:defRPr/>
            </a:pPr>
            <a:r>
              <a:rPr lang="ru-RU" sz="2400" b="1" dirty="0">
                <a:solidFill>
                  <a:srgbClr val="009900"/>
                </a:solidFill>
                <a:latin typeface="Calibri" panose="020F0502020204030204"/>
                <a:cs typeface="Arial" panose="020B0604020202020204" pitchFamily="34" charset="0"/>
              </a:rPr>
              <a:t>сообщить</a:t>
            </a:r>
            <a:r>
              <a:rPr lang="ru-RU" sz="2000" dirty="0">
                <a:solidFill>
                  <a:srgbClr val="009900"/>
                </a:solidFill>
                <a:latin typeface="Calibri" panose="020F0502020204030204"/>
                <a:cs typeface="Arial" panose="020B0604020202020204" pitchFamily="34" charset="0"/>
              </a:rPr>
              <a:t> о данном звонке и о случившемся </a:t>
            </a:r>
            <a:r>
              <a:rPr lang="ru-RU" sz="2400" b="1" dirty="0">
                <a:solidFill>
                  <a:srgbClr val="009900"/>
                </a:solidFill>
                <a:latin typeface="Calibri" panose="020F0502020204030204"/>
                <a:cs typeface="Arial" panose="020B0604020202020204" pitchFamily="34" charset="0"/>
              </a:rPr>
              <a:t>в полицию</a:t>
            </a:r>
            <a:r>
              <a:rPr lang="ru-RU" sz="2000" dirty="0">
                <a:solidFill>
                  <a:srgbClr val="009900"/>
                </a:solidFill>
                <a:latin typeface="Calibri" panose="020F0502020204030204"/>
                <a:cs typeface="Arial" panose="020B0604020202020204" pitchFamily="34" charset="0"/>
              </a:rPr>
              <a:t> (сохранив номер звонившего)</a:t>
            </a:r>
          </a:p>
        </p:txBody>
      </p:sp>
      <p:pic>
        <p:nvPicPr>
          <p:cNvPr id="25607" name="Рисунок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3475" y="1517650"/>
            <a:ext cx="2309813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000000"/>
        </a:solidFill>
        <a:ln>
          <a:noFill/>
        </a:ln>
        <a:extLs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round/>
              <a:headEnd/>
              <a:tailEnd/>
            </a14:hiddenLine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algn="l">
          <a:defRPr/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2351</TotalTime>
  <Words>264</Words>
  <Application>Microsoft Office PowerPoint</Application>
  <PresentationFormat>Широкоэкранный</PresentationFormat>
  <Paragraphs>31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Wingdings</vt:lpstr>
      <vt:lpstr>1_Тема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Ян Болдырев</dc:creator>
  <cp:lastModifiedBy>User</cp:lastModifiedBy>
  <cp:revision>139</cp:revision>
  <dcterms:created xsi:type="dcterms:W3CDTF">2018-07-10T12:39:30Z</dcterms:created>
  <dcterms:modified xsi:type="dcterms:W3CDTF">2022-11-08T06:21:49Z</dcterms:modified>
</cp:coreProperties>
</file>